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66" r:id="rId9"/>
    <p:sldId id="267" r:id="rId10"/>
    <p:sldId id="265"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8080"/>
    <a:srgbClr val="99B2B2"/>
    <a:srgbClr val="DAECF0"/>
    <a:srgbClr val="0828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2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95D6-92EE-4305-AE3B-B5619DE0C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51224-B5BA-49CE-8469-EBA991C49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D9D88-609E-48DA-BEA7-568DB85928AE}"/>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960F3CD2-FAA6-47BB-BBBE-977132747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0B78-12AC-418D-ABBB-9853072A0E9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09858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435B-78F6-47E7-AAA0-995E2AE42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57809-D426-4A30-AD06-7EACF87BFA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72B5-C1E8-49F5-A12F-BC826002691A}"/>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3C373F36-83BA-42C8-ADFE-467CA63BD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44E5B-C533-4A08-96E7-BC093819A4B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423718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70F14-7449-41CE-9D08-1CC3DA975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EB6359-C35A-4D65-9E87-B1EB44834B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587A4-8636-4C07-8D43-03E52D8C0B8D}"/>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755B161D-1675-405A-AF78-34B43D76A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298A6-EBBB-4470-98F4-E11F408F2887}"/>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959667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3380-D454-43E6-812F-E83569B8D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F6B66-50DC-437B-A43F-F4F243F84A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5B396-8C58-4A73-83C7-ED0E2D0143A4}"/>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9A908D2A-DB35-460A-82D2-4247BA11C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C9FDB-EC72-4D6B-BAB0-4B857B4FFD14}"/>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03390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C38D-8E4A-4DE8-A171-4FD66B535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99110-BAAC-4AED-8507-DE3B8E3F0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D0F907-E66D-4D58-8690-11F09FCE24EC}"/>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605CC4A6-D4F1-43BC-B686-73FBDDB03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F0361-E50A-4240-ABC0-9FEE3EA68A7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80825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9906-443D-4340-8AC5-AC5EC3A4E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ADB4B-74AB-43EF-B1B1-B8E907A4F76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E5EDB-68EF-4D75-B62B-ECBCBC81BD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14DA7-30E9-4456-A755-50FA79242688}"/>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6" name="Footer Placeholder 5">
            <a:extLst>
              <a:ext uri="{FF2B5EF4-FFF2-40B4-BE49-F238E27FC236}">
                <a16:creationId xmlns:a16="http://schemas.microsoft.com/office/drawing/2014/main" id="{99CD86AD-1001-4854-B59F-41CF616E2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CB9DB-4C15-4A93-BE83-52F62FD953CB}"/>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52841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2DF1-C646-4E9D-BA52-4A1458B4F3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B8DB9-681A-4C2A-A2CC-C68BDFC35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408568-021D-48DD-B1B4-ADFD36F1A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EE3D83-3B5F-490C-940B-90DD6102B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6C4BA8-8FE5-4954-A5EB-C7180BFC65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D5C529-02BA-4CAC-9BD1-0454B3AB0EAD}"/>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8" name="Footer Placeholder 7">
            <a:extLst>
              <a:ext uri="{FF2B5EF4-FFF2-40B4-BE49-F238E27FC236}">
                <a16:creationId xmlns:a16="http://schemas.microsoft.com/office/drawing/2014/main" id="{0F9DC68F-A45F-41D9-BDFF-36C166CD2F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EEDACF-5009-4D0E-89AC-EF178230518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18573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B978-2340-4668-AD00-98BBAA4F82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036D6-D4F8-4BD4-AA4D-16D9D1AA66A3}"/>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4" name="Footer Placeholder 3">
            <a:extLst>
              <a:ext uri="{FF2B5EF4-FFF2-40B4-BE49-F238E27FC236}">
                <a16:creationId xmlns:a16="http://schemas.microsoft.com/office/drawing/2014/main" id="{7AD363FE-8759-47D9-B96B-EC594DC40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94CB04-A561-4A09-BCC9-CA063C3853BF}"/>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2636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11C1C-B913-4F13-B5EF-7A495D5C487B}"/>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3" name="Footer Placeholder 2">
            <a:extLst>
              <a:ext uri="{FF2B5EF4-FFF2-40B4-BE49-F238E27FC236}">
                <a16:creationId xmlns:a16="http://schemas.microsoft.com/office/drawing/2014/main" id="{0B521921-8E9D-4B78-B57F-8A710C221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7BFD1D-D123-40C3-8EFD-05B8DCF9CB73}"/>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52450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1FE0-A7F0-44B8-A45A-0E99C55B7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C59A6-6CCD-48A1-995F-E5FA02F0F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A2C0AA-15C8-4C93-A603-35377B460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B58449-8B14-48FC-9D51-5D7B04448BAE}"/>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6" name="Footer Placeholder 5">
            <a:extLst>
              <a:ext uri="{FF2B5EF4-FFF2-40B4-BE49-F238E27FC236}">
                <a16:creationId xmlns:a16="http://schemas.microsoft.com/office/drawing/2014/main" id="{0B6B6C45-1F6C-4D9D-AD2B-0CD9387A8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C8BDF-BE1F-4D1C-9226-43B01DE953D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621185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1A82-E3BF-4C89-AF1B-B078813A81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D47540-E6F7-4B47-A6AA-9C527E97D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D20DD-BFC8-437A-BB93-B0B104C35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7A7106-8901-43D3-9F50-2634F93E228B}"/>
              </a:ext>
            </a:extLst>
          </p:cNvPr>
          <p:cNvSpPr>
            <a:spLocks noGrp="1"/>
          </p:cNvSpPr>
          <p:nvPr>
            <p:ph type="dt" sz="half" idx="10"/>
          </p:nvPr>
        </p:nvSpPr>
        <p:spPr/>
        <p:txBody>
          <a:bodyPr/>
          <a:lstStyle/>
          <a:p>
            <a:fld id="{EB87E056-CFA9-4390-98C1-5A019FC22A3D}" type="datetimeFigureOut">
              <a:rPr lang="en-US" smtClean="0"/>
              <a:t>4/17/2019</a:t>
            </a:fld>
            <a:endParaRPr lang="en-US"/>
          </a:p>
        </p:txBody>
      </p:sp>
      <p:sp>
        <p:nvSpPr>
          <p:cNvPr id="6" name="Footer Placeholder 5">
            <a:extLst>
              <a:ext uri="{FF2B5EF4-FFF2-40B4-BE49-F238E27FC236}">
                <a16:creationId xmlns:a16="http://schemas.microsoft.com/office/drawing/2014/main" id="{0AE5098D-8985-43A9-93A4-79056E516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4FF7C-571E-4FC5-9953-E493023ECEF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1463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B2B2">
            <a:alpha val="42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11E89F-6030-4513-9D1C-486DDB5DE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FC7EA-3D2A-4BCC-98FD-6F0AF61ED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9277-6AA9-4CE2-8BE0-3783690AFF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7E056-CFA9-4390-98C1-5A019FC22A3D}" type="datetimeFigureOut">
              <a:rPr lang="en-US" smtClean="0"/>
              <a:t>4/17/2019</a:t>
            </a:fld>
            <a:endParaRPr lang="en-US"/>
          </a:p>
        </p:txBody>
      </p:sp>
      <p:sp>
        <p:nvSpPr>
          <p:cNvPr id="5" name="Footer Placeholder 4">
            <a:extLst>
              <a:ext uri="{FF2B5EF4-FFF2-40B4-BE49-F238E27FC236}">
                <a16:creationId xmlns:a16="http://schemas.microsoft.com/office/drawing/2014/main" id="{61BB4A4E-41AD-468E-8AC5-3D8855BD51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63CCE-1538-47E5-A5DE-42DFA9B43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AC5AF-2BEC-41A2-B617-1FE7E2F14698}" type="slidenum">
              <a:rPr lang="en-US" smtClean="0"/>
              <a:t>‹#›</a:t>
            </a:fld>
            <a:endParaRPr lang="en-US"/>
          </a:p>
        </p:txBody>
      </p:sp>
    </p:spTree>
    <p:extLst>
      <p:ext uri="{BB962C8B-B14F-4D97-AF65-F5344CB8AC3E}">
        <p14:creationId xmlns:p14="http://schemas.microsoft.com/office/powerpoint/2010/main" val="2252919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jp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80F877-787C-48BF-A007-0C5F61A4C13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2" b="12445"/>
          <a:stretch/>
        </p:blipFill>
        <p:spPr>
          <a:xfrm>
            <a:off x="-305" y="-1"/>
            <a:ext cx="6423053" cy="6858001"/>
          </a:xfrm>
          <a:prstGeom prst="rect">
            <a:avLst/>
          </a:prstGeom>
        </p:spPr>
      </p:pic>
      <p:pic>
        <p:nvPicPr>
          <p:cNvPr id="12" name="Picture 11">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53F351-0857-4AF5-93E9-4D047DCB9551}"/>
              </a:ext>
            </a:extLst>
          </p:cNvPr>
          <p:cNvSpPr>
            <a:spLocks noGrp="1"/>
          </p:cNvSpPr>
          <p:nvPr>
            <p:ph type="ctrTitle"/>
          </p:nvPr>
        </p:nvSpPr>
        <p:spPr>
          <a:xfrm>
            <a:off x="6748272" y="2063692"/>
            <a:ext cx="5138928" cy="3573491"/>
          </a:xfrm>
        </p:spPr>
        <p:txBody>
          <a:bodyPr anchor="t">
            <a:noAutofit/>
          </a:bodyPr>
          <a:lstStyle/>
          <a:p>
            <a:pPr algn="l"/>
            <a:r>
              <a:rPr lang="en-US" sz="10000" dirty="0">
                <a:solidFill>
                  <a:srgbClr val="082833"/>
                </a:solidFill>
                <a:latin typeface="Endor" panose="04060704060E02020E02" pitchFamily="82" charset="0"/>
              </a:rPr>
              <a:t>House of Shadows</a:t>
            </a:r>
          </a:p>
        </p:txBody>
      </p:sp>
    </p:spTree>
    <p:extLst>
      <p:ext uri="{BB962C8B-B14F-4D97-AF65-F5344CB8AC3E}">
        <p14:creationId xmlns:p14="http://schemas.microsoft.com/office/powerpoint/2010/main" val="167644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B2B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8F09A6-4307-419F-9D05-A08E9B96E7F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0585" r="-2" b="29084"/>
          <a:stretch/>
        </p:blipFill>
        <p:spPr>
          <a:xfrm>
            <a:off x="5797543" y="10"/>
            <a:ext cx="6394152" cy="6857990"/>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804998" y="355002"/>
            <a:ext cx="4803636" cy="1755107"/>
          </a:xfrm>
        </p:spPr>
        <p:txBody>
          <a:bodyPr>
            <a:normAutofit/>
          </a:bodyPr>
          <a:lstStyle/>
          <a:p>
            <a:r>
              <a:rPr lang="en-US" dirty="0">
                <a:solidFill>
                  <a:srgbClr val="408080"/>
                </a:solidFill>
                <a:latin typeface="Endor" panose="04060704060E02020E02" pitchFamily="82" charset="0"/>
              </a:rPr>
              <a:t>Justin Masters</a:t>
            </a: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151003" y="2110109"/>
            <a:ext cx="5360494" cy="4096384"/>
          </a:xfrm>
        </p:spPr>
        <p:txBody>
          <a:bodyPr anchor="ctr">
            <a:normAutofit/>
          </a:bodyPr>
          <a:lstStyle/>
          <a:p>
            <a:r>
              <a:rPr lang="en-US" sz="2000" dirty="0">
                <a:solidFill>
                  <a:srgbClr val="408080"/>
                </a:solidFill>
                <a:latin typeface="Bahnschrift" panose="020B0502040204020203" pitchFamily="34" charset="0"/>
              </a:rPr>
              <a:t>Worked on scene testing and bug-fixing</a:t>
            </a:r>
          </a:p>
          <a:p>
            <a:r>
              <a:rPr lang="en-US" sz="2000" dirty="0">
                <a:solidFill>
                  <a:srgbClr val="408080"/>
                </a:solidFill>
                <a:latin typeface="Bahnschrift" panose="020B0502040204020203" pitchFamily="34" charset="0"/>
              </a:rPr>
              <a:t>Created the raven minigame and snake minigame.</a:t>
            </a:r>
          </a:p>
          <a:p>
            <a:r>
              <a:rPr lang="en-US" sz="2000" dirty="0">
                <a:solidFill>
                  <a:srgbClr val="408080"/>
                </a:solidFill>
                <a:latin typeface="Bahnschrift" panose="020B0502040204020203" pitchFamily="34" charset="0"/>
              </a:rPr>
              <a:t>Created the Hedge Maze, Living Room, Gate, Hedge Maze Center, and House Exterior levels.</a:t>
            </a:r>
          </a:p>
          <a:p>
            <a:r>
              <a:rPr lang="en-US" sz="2000" dirty="0">
                <a:solidFill>
                  <a:srgbClr val="408080"/>
                </a:solidFill>
                <a:latin typeface="Bahnschrift" panose="020B0502040204020203" pitchFamily="34" charset="0"/>
              </a:rPr>
              <a:t>Worked on general scripting.</a:t>
            </a:r>
          </a:p>
          <a:p>
            <a:r>
              <a:rPr lang="en-US" sz="2000" dirty="0">
                <a:solidFill>
                  <a:srgbClr val="408080"/>
                </a:solidFill>
                <a:latin typeface="Bahnschrift" panose="020B0502040204020203" pitchFamily="34" charset="0"/>
              </a:rPr>
              <a:t>Created Game Manager / Player / Inventory systems.</a:t>
            </a:r>
          </a:p>
          <a:p>
            <a:r>
              <a:rPr lang="en-US" sz="2000" dirty="0">
                <a:solidFill>
                  <a:srgbClr val="408080"/>
                </a:solidFill>
                <a:latin typeface="Bahnschrift" panose="020B0502040204020203" pitchFamily="34" charset="0"/>
              </a:rPr>
              <a:t>Created game save system.</a:t>
            </a:r>
          </a:p>
        </p:txBody>
      </p:sp>
      <p:sp>
        <p:nvSpPr>
          <p:cNvPr id="9" name="TextBox 8">
            <a:extLst>
              <a:ext uri="{FF2B5EF4-FFF2-40B4-BE49-F238E27FC236}">
                <a16:creationId xmlns:a16="http://schemas.microsoft.com/office/drawing/2014/main" id="{C5F4E24D-93B8-467E-A201-C6F066BDFB68}"/>
              </a:ext>
            </a:extLst>
          </p:cNvPr>
          <p:cNvSpPr txBox="1"/>
          <p:nvPr/>
        </p:nvSpPr>
        <p:spPr>
          <a:xfrm>
            <a:off x="1023352" y="1570320"/>
            <a:ext cx="3439592"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Game Manager / Level Designer</a:t>
            </a:r>
          </a:p>
          <a:p>
            <a:endParaRPr lang="en-US" dirty="0"/>
          </a:p>
        </p:txBody>
      </p:sp>
    </p:spTree>
    <p:extLst>
      <p:ext uri="{BB962C8B-B14F-4D97-AF65-F5344CB8AC3E}">
        <p14:creationId xmlns:p14="http://schemas.microsoft.com/office/powerpoint/2010/main" val="172707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B81CD8-DDF0-447D-8A10-61FE80515F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6763"/>
          <a:stretch/>
        </p:blipFill>
        <p:spPr>
          <a:xfrm>
            <a:off x="5797543" y="10"/>
            <a:ext cx="6394152" cy="6857990"/>
          </a:xfrm>
          <a:prstGeom prst="rect">
            <a:avLst/>
          </a:prstGeom>
        </p:spPr>
      </p:pic>
      <p:pic>
        <p:nvPicPr>
          <p:cNvPr id="13" name="Picture 1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788220" y="169271"/>
            <a:ext cx="4803636" cy="1311664"/>
          </a:xfrm>
        </p:spPr>
        <p:txBody>
          <a:bodyPr>
            <a:normAutofit/>
          </a:bodyPr>
          <a:lstStyle/>
          <a:p>
            <a:r>
              <a:rPr lang="en-US" sz="5000" dirty="0">
                <a:solidFill>
                  <a:srgbClr val="408080"/>
                </a:solidFill>
                <a:latin typeface="Endor" panose="04060704060E02020E02" pitchFamily="82" charset="0"/>
              </a:rPr>
              <a:t>Laurel Tyndall</a:t>
            </a: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6038" y="2110109"/>
            <a:ext cx="5791200" cy="4483196"/>
          </a:xfrm>
        </p:spPr>
        <p:txBody>
          <a:bodyPr anchor="ctr">
            <a:normAutofit fontScale="85000" lnSpcReduction="10000"/>
          </a:bodyPr>
          <a:lstStyle/>
          <a:p>
            <a:pPr marL="0" indent="0">
              <a:buNone/>
            </a:pPr>
            <a:r>
              <a:rPr lang="en-US" sz="2000" dirty="0">
                <a:solidFill>
                  <a:srgbClr val="408080"/>
                </a:solidFill>
                <a:latin typeface="Bahnschrift" panose="020B0502040204020203" pitchFamily="34" charset="0"/>
              </a:rPr>
              <a:t>Narrative Designer / Lead Writer / Narrative Implementation</a:t>
            </a:r>
          </a:p>
          <a:p>
            <a:r>
              <a:rPr lang="en-US" sz="2000" dirty="0">
                <a:solidFill>
                  <a:srgbClr val="408080"/>
                </a:solidFill>
                <a:latin typeface="Bahnschrift" panose="020B0502040204020203" pitchFamily="34" charset="0"/>
              </a:rPr>
              <a:t>Main Menu / UI Systems Design and Implementation</a:t>
            </a:r>
          </a:p>
          <a:p>
            <a:r>
              <a:rPr lang="en-US" sz="2000" dirty="0">
                <a:solidFill>
                  <a:srgbClr val="408080"/>
                </a:solidFill>
                <a:latin typeface="Bahnschrift" panose="020B0502040204020203" pitchFamily="34" charset="0"/>
              </a:rPr>
              <a:t>Mini Games – Fountain Stars / Folder Sorting / Key Slider</a:t>
            </a:r>
          </a:p>
          <a:p>
            <a:r>
              <a:rPr lang="en-US" sz="2000" dirty="0">
                <a:solidFill>
                  <a:srgbClr val="408080"/>
                </a:solidFill>
                <a:latin typeface="Bahnschrift" panose="020B0502040204020203" pitchFamily="34" charset="0"/>
              </a:rPr>
              <a:t>Set Dresser / Prop Manager – Kitchen / Hallway / Maze Center</a:t>
            </a:r>
          </a:p>
          <a:p>
            <a:r>
              <a:rPr lang="en-US" sz="2000" dirty="0">
                <a:solidFill>
                  <a:srgbClr val="408080"/>
                </a:solidFill>
                <a:latin typeface="Bahnschrift" panose="020B0502040204020203" pitchFamily="34" charset="0"/>
              </a:rPr>
              <a:t>Level Designer – Underground Passage</a:t>
            </a:r>
          </a:p>
          <a:p>
            <a:r>
              <a:rPr lang="en-US" sz="2000" dirty="0">
                <a:solidFill>
                  <a:srgbClr val="408080"/>
                </a:solidFill>
                <a:latin typeface="Bahnschrift" panose="020B0502040204020203" pitchFamily="34" charset="0"/>
              </a:rPr>
              <a:t>Character Designer / Animator / Implementation</a:t>
            </a:r>
          </a:p>
          <a:p>
            <a:r>
              <a:rPr lang="en-US" sz="2000" dirty="0">
                <a:solidFill>
                  <a:srgbClr val="408080"/>
                </a:solidFill>
                <a:latin typeface="Bahnschrift" panose="020B0502040204020203" pitchFamily="34" charset="0"/>
              </a:rPr>
              <a:t>Humanoid Character AI Design and Implementation</a:t>
            </a:r>
          </a:p>
          <a:p>
            <a:r>
              <a:rPr lang="en-US" sz="2000" dirty="0">
                <a:solidFill>
                  <a:srgbClr val="408080"/>
                </a:solidFill>
                <a:latin typeface="Bahnschrift" panose="020B0502040204020203" pitchFamily="34" charset="0"/>
              </a:rPr>
              <a:t>Player Movement Navigation and Rules Scripting and UI Systems</a:t>
            </a:r>
          </a:p>
          <a:p>
            <a:r>
              <a:rPr lang="en-US" sz="2000" dirty="0">
                <a:solidFill>
                  <a:srgbClr val="408080"/>
                </a:solidFill>
                <a:latin typeface="Bahnschrift" panose="020B0502040204020203" pitchFamily="34" charset="0"/>
              </a:rPr>
              <a:t>All Cutscene Storyboarding / Design / Implementation</a:t>
            </a:r>
          </a:p>
          <a:p>
            <a:r>
              <a:rPr lang="en-US" sz="2000" dirty="0">
                <a:solidFill>
                  <a:srgbClr val="408080"/>
                </a:solidFill>
                <a:latin typeface="Bahnschrift" panose="020B0502040204020203" pitchFamily="34" charset="0"/>
              </a:rPr>
              <a:t>Audio Design and Implementation</a:t>
            </a:r>
          </a:p>
        </p:txBody>
      </p:sp>
      <p:sp>
        <p:nvSpPr>
          <p:cNvPr id="5" name="TextBox 4">
            <a:extLst>
              <a:ext uri="{FF2B5EF4-FFF2-40B4-BE49-F238E27FC236}">
                <a16:creationId xmlns:a16="http://schemas.microsoft.com/office/drawing/2014/main" id="{047B6486-03FE-43CD-82DB-493C0FB90646}"/>
              </a:ext>
            </a:extLst>
          </p:cNvPr>
          <p:cNvSpPr txBox="1"/>
          <p:nvPr/>
        </p:nvSpPr>
        <p:spPr>
          <a:xfrm>
            <a:off x="0" y="1327040"/>
            <a:ext cx="5570735"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Game Designer / Creative Director / Project Manager</a:t>
            </a:r>
          </a:p>
          <a:p>
            <a:endParaRPr lang="en-US" dirty="0"/>
          </a:p>
        </p:txBody>
      </p:sp>
    </p:spTree>
    <p:extLst>
      <p:ext uri="{BB962C8B-B14F-4D97-AF65-F5344CB8AC3E}">
        <p14:creationId xmlns:p14="http://schemas.microsoft.com/office/powerpoint/2010/main" val="414274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B2B2">
            <a:alpha val="4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CA38-5CA0-4820-BE80-90DF4BC10194}"/>
              </a:ext>
            </a:extLst>
          </p:cNvPr>
          <p:cNvSpPr>
            <a:spLocks noGrp="1"/>
          </p:cNvSpPr>
          <p:nvPr>
            <p:ph type="title"/>
          </p:nvPr>
        </p:nvSpPr>
        <p:spPr>
          <a:xfrm>
            <a:off x="306245" y="1089259"/>
            <a:ext cx="7195761" cy="1325563"/>
          </a:xfrm>
        </p:spPr>
        <p:txBody>
          <a:bodyPr vert="horz" lIns="91440" tIns="45720" rIns="91440" bIns="45720" rtlCol="0" anchor="ctr">
            <a:normAutofit/>
          </a:bodyPr>
          <a:lstStyle/>
          <a:p>
            <a:r>
              <a:rPr lang="en-US" kern="1200" dirty="0">
                <a:solidFill>
                  <a:srgbClr val="408080"/>
                </a:solidFill>
                <a:latin typeface="Endor" panose="04060704060E02020E02" pitchFamily="82" charset="0"/>
              </a:rPr>
              <a:t>What is House of Shadows?</a:t>
            </a:r>
          </a:p>
        </p:txBody>
      </p:sp>
      <p:sp>
        <p:nvSpPr>
          <p:cNvPr id="3" name="Content Placeholder 2">
            <a:extLst>
              <a:ext uri="{FF2B5EF4-FFF2-40B4-BE49-F238E27FC236}">
                <a16:creationId xmlns:a16="http://schemas.microsoft.com/office/drawing/2014/main" id="{7B5EBB13-8552-4D83-BA61-2F1F2F0419FE}"/>
              </a:ext>
            </a:extLst>
          </p:cNvPr>
          <p:cNvSpPr>
            <a:spLocks noGrp="1"/>
          </p:cNvSpPr>
          <p:nvPr>
            <p:ph sz="half" idx="1"/>
          </p:nvPr>
        </p:nvSpPr>
        <p:spPr>
          <a:xfrm>
            <a:off x="805543" y="2871982"/>
            <a:ext cx="4558309" cy="3181684"/>
          </a:xfrm>
        </p:spPr>
        <p:txBody>
          <a:bodyPr vert="horz" lIns="91440" tIns="45720" rIns="91440" bIns="45720" rtlCol="0" anchor="t">
            <a:noAutofit/>
          </a:bodyPr>
          <a:lstStyle/>
          <a:p>
            <a:r>
              <a:rPr lang="en-US" sz="3500" dirty="0">
                <a:solidFill>
                  <a:srgbClr val="408080"/>
                </a:solidFill>
                <a:latin typeface="Chiller" panose="04020404031007020602" pitchFamily="82" charset="0"/>
              </a:rPr>
              <a:t>Single-Player Horror Adventure</a:t>
            </a:r>
          </a:p>
          <a:p>
            <a:r>
              <a:rPr lang="en-US" sz="3500" dirty="0">
                <a:solidFill>
                  <a:srgbClr val="408080"/>
                </a:solidFill>
                <a:latin typeface="Chiller" panose="04020404031007020602" pitchFamily="82" charset="0"/>
              </a:rPr>
              <a:t>Point-and-Click Gameplay</a:t>
            </a:r>
          </a:p>
          <a:p>
            <a:r>
              <a:rPr lang="en-US" sz="3500" dirty="0">
                <a:solidFill>
                  <a:srgbClr val="408080"/>
                </a:solidFill>
                <a:latin typeface="Chiller" panose="04020404031007020602" pitchFamily="82" charset="0"/>
              </a:rPr>
              <a:t>Solve the mystery of your lost twin by solving various puzzles and overcoming challenges.</a:t>
            </a:r>
          </a:p>
        </p:txBody>
      </p:sp>
      <p:sp>
        <p:nvSpPr>
          <p:cNvPr id="32" name="Oval 31">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DF0B520-3234-421E-A754-6CC0FD5A5680}"/>
              </a:ext>
            </a:extLst>
          </p:cNvPr>
          <p:cNvPicPr>
            <a:picLocks noChangeAspect="1"/>
          </p:cNvPicPr>
          <p:nvPr/>
        </p:nvPicPr>
        <p:blipFill rotWithShape="1">
          <a:blip r:embed="rId2"/>
          <a:srcRect l="23390" r="13357" b="-4"/>
          <a:stretch/>
        </p:blipFill>
        <p:spPr>
          <a:xfrm>
            <a:off x="5969353" y="2815228"/>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18" name="Picture 17">
            <a:extLst>
              <a:ext uri="{FF2B5EF4-FFF2-40B4-BE49-F238E27FC236}">
                <a16:creationId xmlns:a16="http://schemas.microsoft.com/office/drawing/2014/main" id="{C3236032-1D5A-44CF-9ADA-00EFA10FED9A}"/>
              </a:ext>
            </a:extLst>
          </p:cNvPr>
          <p:cNvPicPr>
            <a:picLocks noChangeAspect="1"/>
          </p:cNvPicPr>
          <p:nvPr/>
        </p:nvPicPr>
        <p:blipFill rotWithShape="1">
          <a:blip r:embed="rId3"/>
          <a:srcRect l="15656" r="8551" b="-1"/>
          <a:stretch/>
        </p:blipFill>
        <p:spPr>
          <a:xfrm>
            <a:off x="8160603" y="2"/>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36" name="Freeform: Shape 35">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90BCEB3E-D7FD-49BF-9B9C-315D9056000E}"/>
              </a:ext>
            </a:extLst>
          </p:cNvPr>
          <p:cNvPicPr>
            <a:picLocks noChangeAspect="1"/>
          </p:cNvPicPr>
          <p:nvPr/>
        </p:nvPicPr>
        <p:blipFill rotWithShape="1">
          <a:blip r:embed="rId4"/>
          <a:srcRect r="3561"/>
          <a:stretch/>
        </p:blipFill>
        <p:spPr>
          <a:xfrm>
            <a:off x="9053088" y="4197217"/>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3160233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8305-1BA0-4486-9856-C7BD780314D0}"/>
              </a:ext>
            </a:extLst>
          </p:cNvPr>
          <p:cNvSpPr>
            <a:spLocks noGrp="1"/>
          </p:cNvSpPr>
          <p:nvPr>
            <p:ph type="title"/>
          </p:nvPr>
        </p:nvSpPr>
        <p:spPr>
          <a:xfrm>
            <a:off x="838200" y="-24606"/>
            <a:ext cx="10515600" cy="1325563"/>
          </a:xfrm>
        </p:spPr>
        <p:txBody>
          <a:bodyPr/>
          <a:lstStyle/>
          <a:p>
            <a:pPr algn="ctr"/>
            <a:r>
              <a:rPr lang="en-US" dirty="0">
                <a:solidFill>
                  <a:srgbClr val="408080"/>
                </a:solidFill>
                <a:latin typeface="Endor" panose="04060704060E02020E02" pitchFamily="82" charset="0"/>
              </a:rPr>
              <a:t>Begin by Choosing Your Character</a:t>
            </a:r>
          </a:p>
        </p:txBody>
      </p:sp>
      <p:pic>
        <p:nvPicPr>
          <p:cNvPr id="3" name="Picture 2">
            <a:extLst>
              <a:ext uri="{FF2B5EF4-FFF2-40B4-BE49-F238E27FC236}">
                <a16:creationId xmlns:a16="http://schemas.microsoft.com/office/drawing/2014/main" id="{D0F386AB-4DD3-4CA0-93EF-A0ABB57A67D7}"/>
              </a:ext>
            </a:extLst>
          </p:cNvPr>
          <p:cNvPicPr>
            <a:picLocks noChangeAspect="1"/>
          </p:cNvPicPr>
          <p:nvPr/>
        </p:nvPicPr>
        <p:blipFill>
          <a:blip r:embed="rId2"/>
          <a:stretch>
            <a:fillRect/>
          </a:stretch>
        </p:blipFill>
        <p:spPr>
          <a:xfrm>
            <a:off x="416468" y="1300957"/>
            <a:ext cx="8288693" cy="5059557"/>
          </a:xfrm>
          <a:prstGeom prst="rect">
            <a:avLst/>
          </a:prstGeom>
        </p:spPr>
      </p:pic>
      <p:sp>
        <p:nvSpPr>
          <p:cNvPr id="4" name="TextBox 3">
            <a:extLst>
              <a:ext uri="{FF2B5EF4-FFF2-40B4-BE49-F238E27FC236}">
                <a16:creationId xmlns:a16="http://schemas.microsoft.com/office/drawing/2014/main" id="{D06056C1-00F1-4F6F-9EBE-CF3FD30EAE81}"/>
              </a:ext>
            </a:extLst>
          </p:cNvPr>
          <p:cNvSpPr txBox="1"/>
          <p:nvPr/>
        </p:nvSpPr>
        <p:spPr>
          <a:xfrm>
            <a:off x="8705161" y="2413337"/>
            <a:ext cx="3587842" cy="2031325"/>
          </a:xfrm>
          <a:prstGeom prst="rect">
            <a:avLst/>
          </a:prstGeom>
          <a:noFill/>
        </p:spPr>
        <p:txBody>
          <a:bodyPr wrap="none" rtlCol="0">
            <a:spAutoFit/>
          </a:bodyPr>
          <a:lstStyle/>
          <a:p>
            <a:r>
              <a:rPr lang="en-US" dirty="0">
                <a:solidFill>
                  <a:srgbClr val="408080"/>
                </a:solidFill>
                <a:latin typeface="Bahnschrift" panose="020B0502040204020203" pitchFamily="34" charset="0"/>
              </a:rPr>
              <a:t>With a dynamic narration feature, </a:t>
            </a:r>
          </a:p>
          <a:p>
            <a:r>
              <a:rPr lang="en-US" dirty="0">
                <a:solidFill>
                  <a:srgbClr val="408080"/>
                </a:solidFill>
                <a:latin typeface="Bahnschrift" panose="020B0502040204020203" pitchFamily="34" charset="0"/>
              </a:rPr>
              <a:t>the game will remember your</a:t>
            </a:r>
          </a:p>
          <a:p>
            <a:r>
              <a:rPr lang="en-US" dirty="0">
                <a:solidFill>
                  <a:srgbClr val="408080"/>
                </a:solidFill>
                <a:latin typeface="Bahnschrift" panose="020B0502040204020203" pitchFamily="34" charset="0"/>
              </a:rPr>
              <a:t>choice and will adapt gameplay</a:t>
            </a:r>
          </a:p>
          <a:p>
            <a:r>
              <a:rPr lang="en-US" dirty="0">
                <a:solidFill>
                  <a:srgbClr val="408080"/>
                </a:solidFill>
                <a:latin typeface="Bahnschrift" panose="020B0502040204020203" pitchFamily="34" charset="0"/>
              </a:rPr>
              <a:t>and dialogue to reflect which </a:t>
            </a:r>
          </a:p>
          <a:p>
            <a:r>
              <a:rPr lang="en-US" dirty="0">
                <a:solidFill>
                  <a:srgbClr val="408080"/>
                </a:solidFill>
                <a:latin typeface="Bahnschrift" panose="020B0502040204020203" pitchFamily="34" charset="0"/>
              </a:rPr>
              <a:t>character you have chosen, vs.</a:t>
            </a:r>
          </a:p>
          <a:p>
            <a:r>
              <a:rPr lang="en-US" dirty="0">
                <a:solidFill>
                  <a:srgbClr val="408080"/>
                </a:solidFill>
                <a:latin typeface="Bahnschrift" panose="020B0502040204020203" pitchFamily="34" charset="0"/>
              </a:rPr>
              <a:t>which character will then become</a:t>
            </a:r>
          </a:p>
          <a:p>
            <a:r>
              <a:rPr lang="en-US" dirty="0">
                <a:solidFill>
                  <a:srgbClr val="408080"/>
                </a:solidFill>
                <a:latin typeface="Bahnschrift" panose="020B0502040204020203" pitchFamily="34" charset="0"/>
              </a:rPr>
              <a:t>the missing sibling.</a:t>
            </a:r>
          </a:p>
        </p:txBody>
      </p:sp>
    </p:spTree>
    <p:extLst>
      <p:ext uri="{BB962C8B-B14F-4D97-AF65-F5344CB8AC3E}">
        <p14:creationId xmlns:p14="http://schemas.microsoft.com/office/powerpoint/2010/main" val="356318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91F4-7C9A-4AAB-B78C-0B44BF424239}"/>
              </a:ext>
            </a:extLst>
          </p:cNvPr>
          <p:cNvSpPr>
            <a:spLocks noGrp="1"/>
          </p:cNvSpPr>
          <p:nvPr>
            <p:ph type="title"/>
          </p:nvPr>
        </p:nvSpPr>
        <p:spPr>
          <a:xfrm>
            <a:off x="121790" y="1395536"/>
            <a:ext cx="10515600" cy="1325563"/>
          </a:xfrm>
        </p:spPr>
        <p:txBody>
          <a:bodyPr>
            <a:normAutofit/>
          </a:bodyPr>
          <a:lstStyle/>
          <a:p>
            <a:r>
              <a:rPr lang="en-US" sz="6000" dirty="0">
                <a:solidFill>
                  <a:srgbClr val="408080"/>
                </a:solidFill>
                <a:latin typeface="Endor" panose="04060704060E02020E02" pitchFamily="82" charset="0"/>
              </a:rPr>
              <a:t>The House</a:t>
            </a:r>
          </a:p>
        </p:txBody>
      </p:sp>
      <p:sp>
        <p:nvSpPr>
          <p:cNvPr id="3" name="TextBox 2">
            <a:extLst>
              <a:ext uri="{FF2B5EF4-FFF2-40B4-BE49-F238E27FC236}">
                <a16:creationId xmlns:a16="http://schemas.microsoft.com/office/drawing/2014/main" id="{B1135CB4-519C-49C1-BC98-7F3E0705E340}"/>
              </a:ext>
            </a:extLst>
          </p:cNvPr>
          <p:cNvSpPr txBox="1"/>
          <p:nvPr/>
        </p:nvSpPr>
        <p:spPr>
          <a:xfrm>
            <a:off x="240423" y="3194724"/>
            <a:ext cx="3582099" cy="1754326"/>
          </a:xfrm>
          <a:prstGeom prst="rect">
            <a:avLst/>
          </a:prstGeom>
          <a:noFill/>
        </p:spPr>
        <p:txBody>
          <a:bodyPr wrap="square" rtlCol="0">
            <a:spAutoFit/>
          </a:bodyPr>
          <a:lstStyle/>
          <a:p>
            <a:r>
              <a:rPr lang="en-US" dirty="0">
                <a:solidFill>
                  <a:srgbClr val="408080"/>
                </a:solidFill>
                <a:latin typeface="Bahnschrift" panose="020B0502040204020203" pitchFamily="34" charset="0"/>
              </a:rPr>
              <a:t>The game consists of several levels that the player may explore as they gather new items to open new areas of the house and its surrounding grounds. The game contains 12 levels in total.</a:t>
            </a:r>
          </a:p>
        </p:txBody>
      </p:sp>
      <p:pic>
        <p:nvPicPr>
          <p:cNvPr id="4" name="Picture 3">
            <a:extLst>
              <a:ext uri="{FF2B5EF4-FFF2-40B4-BE49-F238E27FC236}">
                <a16:creationId xmlns:a16="http://schemas.microsoft.com/office/drawing/2014/main" id="{944E6AA8-6D99-4010-9950-F7ACEDC1496E}"/>
              </a:ext>
            </a:extLst>
          </p:cNvPr>
          <p:cNvPicPr>
            <a:picLocks noChangeAspect="1"/>
          </p:cNvPicPr>
          <p:nvPr/>
        </p:nvPicPr>
        <p:blipFill>
          <a:blip r:embed="rId2"/>
          <a:stretch>
            <a:fillRect/>
          </a:stretch>
        </p:blipFill>
        <p:spPr>
          <a:xfrm>
            <a:off x="5232354" y="1355929"/>
            <a:ext cx="2752506" cy="1320987"/>
          </a:xfrm>
          <a:prstGeom prst="rect">
            <a:avLst/>
          </a:prstGeom>
          <a:ln>
            <a:noFill/>
          </a:ln>
          <a:effectLst>
            <a:softEdge rad="112500"/>
          </a:effectLst>
        </p:spPr>
      </p:pic>
      <p:pic>
        <p:nvPicPr>
          <p:cNvPr id="6" name="Picture 5">
            <a:extLst>
              <a:ext uri="{FF2B5EF4-FFF2-40B4-BE49-F238E27FC236}">
                <a16:creationId xmlns:a16="http://schemas.microsoft.com/office/drawing/2014/main" id="{239C5376-80CC-4EDD-B8D3-6AE30C2AA8CA}"/>
              </a:ext>
            </a:extLst>
          </p:cNvPr>
          <p:cNvPicPr>
            <a:picLocks noChangeAspect="1"/>
          </p:cNvPicPr>
          <p:nvPr/>
        </p:nvPicPr>
        <p:blipFill>
          <a:blip r:embed="rId3"/>
          <a:stretch>
            <a:fillRect/>
          </a:stretch>
        </p:blipFill>
        <p:spPr>
          <a:xfrm>
            <a:off x="4875581" y="4014734"/>
            <a:ext cx="2926822" cy="1594073"/>
          </a:xfrm>
          <a:prstGeom prst="rect">
            <a:avLst/>
          </a:prstGeom>
          <a:ln>
            <a:noFill/>
          </a:ln>
          <a:effectLst>
            <a:softEdge rad="112500"/>
          </a:effectLst>
        </p:spPr>
      </p:pic>
      <p:pic>
        <p:nvPicPr>
          <p:cNvPr id="7" name="Picture 6">
            <a:extLst>
              <a:ext uri="{FF2B5EF4-FFF2-40B4-BE49-F238E27FC236}">
                <a16:creationId xmlns:a16="http://schemas.microsoft.com/office/drawing/2014/main" id="{D7884327-24EF-4A8A-AB7C-9789D3EA2C29}"/>
              </a:ext>
            </a:extLst>
          </p:cNvPr>
          <p:cNvPicPr>
            <a:picLocks noChangeAspect="1"/>
          </p:cNvPicPr>
          <p:nvPr/>
        </p:nvPicPr>
        <p:blipFill>
          <a:blip r:embed="rId4"/>
          <a:stretch>
            <a:fillRect/>
          </a:stretch>
        </p:blipFill>
        <p:spPr>
          <a:xfrm>
            <a:off x="4295162" y="2625293"/>
            <a:ext cx="2922692" cy="1433721"/>
          </a:xfrm>
          <a:prstGeom prst="rect">
            <a:avLst/>
          </a:prstGeom>
          <a:ln>
            <a:noFill/>
          </a:ln>
          <a:effectLst>
            <a:softEdge rad="112500"/>
          </a:effectLst>
        </p:spPr>
      </p:pic>
      <p:pic>
        <p:nvPicPr>
          <p:cNvPr id="8" name="Picture 7">
            <a:extLst>
              <a:ext uri="{FF2B5EF4-FFF2-40B4-BE49-F238E27FC236}">
                <a16:creationId xmlns:a16="http://schemas.microsoft.com/office/drawing/2014/main" id="{602AD0CB-44D8-4130-9CBF-8B32073421DC}"/>
              </a:ext>
            </a:extLst>
          </p:cNvPr>
          <p:cNvPicPr>
            <a:picLocks noChangeAspect="1"/>
          </p:cNvPicPr>
          <p:nvPr/>
        </p:nvPicPr>
        <p:blipFill>
          <a:blip r:embed="rId5"/>
          <a:stretch>
            <a:fillRect/>
          </a:stretch>
        </p:blipFill>
        <p:spPr>
          <a:xfrm>
            <a:off x="7749003" y="2790777"/>
            <a:ext cx="2926822" cy="1652628"/>
          </a:xfrm>
          <a:prstGeom prst="rect">
            <a:avLst/>
          </a:prstGeom>
          <a:ln>
            <a:noFill/>
          </a:ln>
          <a:effectLst>
            <a:softEdge rad="112500"/>
          </a:effectLst>
        </p:spPr>
      </p:pic>
      <p:pic>
        <p:nvPicPr>
          <p:cNvPr id="9" name="Picture 8">
            <a:extLst>
              <a:ext uri="{FF2B5EF4-FFF2-40B4-BE49-F238E27FC236}">
                <a16:creationId xmlns:a16="http://schemas.microsoft.com/office/drawing/2014/main" id="{014D7686-D648-4607-B246-BCFC9DF781EC}"/>
              </a:ext>
            </a:extLst>
          </p:cNvPr>
          <p:cNvPicPr>
            <a:picLocks noChangeAspect="1"/>
          </p:cNvPicPr>
          <p:nvPr/>
        </p:nvPicPr>
        <p:blipFill>
          <a:blip r:embed="rId6"/>
          <a:stretch>
            <a:fillRect/>
          </a:stretch>
        </p:blipFill>
        <p:spPr>
          <a:xfrm>
            <a:off x="9265178" y="4342263"/>
            <a:ext cx="2926822" cy="1576873"/>
          </a:xfrm>
          <a:prstGeom prst="rect">
            <a:avLst/>
          </a:prstGeom>
          <a:ln>
            <a:noFill/>
          </a:ln>
          <a:effectLst>
            <a:softEdge rad="112500"/>
          </a:effectLst>
        </p:spPr>
      </p:pic>
      <p:pic>
        <p:nvPicPr>
          <p:cNvPr id="10" name="Picture 9">
            <a:extLst>
              <a:ext uri="{FF2B5EF4-FFF2-40B4-BE49-F238E27FC236}">
                <a16:creationId xmlns:a16="http://schemas.microsoft.com/office/drawing/2014/main" id="{A122A56C-243F-47E8-BDC5-2A2CB700FDE6}"/>
              </a:ext>
            </a:extLst>
          </p:cNvPr>
          <p:cNvPicPr>
            <a:picLocks noChangeAspect="1"/>
          </p:cNvPicPr>
          <p:nvPr/>
        </p:nvPicPr>
        <p:blipFill>
          <a:blip r:embed="rId7"/>
          <a:stretch>
            <a:fillRect/>
          </a:stretch>
        </p:blipFill>
        <p:spPr>
          <a:xfrm>
            <a:off x="4295162" y="5537014"/>
            <a:ext cx="2926822" cy="1320986"/>
          </a:xfrm>
          <a:prstGeom prst="rect">
            <a:avLst/>
          </a:prstGeom>
          <a:ln>
            <a:noFill/>
          </a:ln>
          <a:effectLst>
            <a:softEdge rad="112500"/>
          </a:effectLst>
        </p:spPr>
      </p:pic>
      <p:pic>
        <p:nvPicPr>
          <p:cNvPr id="11" name="Picture 10">
            <a:extLst>
              <a:ext uri="{FF2B5EF4-FFF2-40B4-BE49-F238E27FC236}">
                <a16:creationId xmlns:a16="http://schemas.microsoft.com/office/drawing/2014/main" id="{88E69407-4E35-4DCA-A941-A103C8460ABF}"/>
              </a:ext>
            </a:extLst>
          </p:cNvPr>
          <p:cNvPicPr>
            <a:picLocks noChangeAspect="1"/>
          </p:cNvPicPr>
          <p:nvPr/>
        </p:nvPicPr>
        <p:blipFill>
          <a:blip r:embed="rId8"/>
          <a:stretch>
            <a:fillRect/>
          </a:stretch>
        </p:blipFill>
        <p:spPr>
          <a:xfrm>
            <a:off x="7594069" y="0"/>
            <a:ext cx="2926822" cy="1433721"/>
          </a:xfrm>
          <a:prstGeom prst="rect">
            <a:avLst/>
          </a:prstGeom>
          <a:ln>
            <a:noFill/>
          </a:ln>
          <a:effectLst>
            <a:softEdge rad="112500"/>
          </a:effectLst>
        </p:spPr>
      </p:pic>
      <p:pic>
        <p:nvPicPr>
          <p:cNvPr id="12" name="Picture 11">
            <a:extLst>
              <a:ext uri="{FF2B5EF4-FFF2-40B4-BE49-F238E27FC236}">
                <a16:creationId xmlns:a16="http://schemas.microsoft.com/office/drawing/2014/main" id="{1E5F42FB-E7B2-4A3E-BF48-C61E0AB07863}"/>
              </a:ext>
            </a:extLst>
          </p:cNvPr>
          <p:cNvPicPr>
            <a:picLocks noChangeAspect="1"/>
          </p:cNvPicPr>
          <p:nvPr/>
        </p:nvPicPr>
        <p:blipFill>
          <a:blip r:embed="rId9"/>
          <a:stretch>
            <a:fillRect/>
          </a:stretch>
        </p:blipFill>
        <p:spPr>
          <a:xfrm>
            <a:off x="9282783" y="1314314"/>
            <a:ext cx="2926822" cy="1594073"/>
          </a:xfrm>
          <a:prstGeom prst="rect">
            <a:avLst/>
          </a:prstGeom>
          <a:ln>
            <a:noFill/>
          </a:ln>
          <a:effectLst>
            <a:softEdge rad="112500"/>
          </a:effectLst>
        </p:spPr>
      </p:pic>
      <p:pic>
        <p:nvPicPr>
          <p:cNvPr id="13" name="Picture 12">
            <a:extLst>
              <a:ext uri="{FF2B5EF4-FFF2-40B4-BE49-F238E27FC236}">
                <a16:creationId xmlns:a16="http://schemas.microsoft.com/office/drawing/2014/main" id="{908D2750-B876-4ACE-B5FC-1786C12ACCF8}"/>
              </a:ext>
            </a:extLst>
          </p:cNvPr>
          <p:cNvPicPr>
            <a:picLocks noChangeAspect="1"/>
          </p:cNvPicPr>
          <p:nvPr/>
        </p:nvPicPr>
        <p:blipFill>
          <a:blip r:embed="rId10"/>
          <a:stretch>
            <a:fillRect/>
          </a:stretch>
        </p:blipFill>
        <p:spPr>
          <a:xfrm>
            <a:off x="8077476" y="5802258"/>
            <a:ext cx="2926822" cy="1072875"/>
          </a:xfrm>
          <a:prstGeom prst="rect">
            <a:avLst/>
          </a:prstGeom>
          <a:ln>
            <a:noFill/>
          </a:ln>
          <a:effectLst>
            <a:softEdge rad="112500"/>
          </a:effectLst>
        </p:spPr>
      </p:pic>
      <p:pic>
        <p:nvPicPr>
          <p:cNvPr id="14" name="Picture 13">
            <a:extLst>
              <a:ext uri="{FF2B5EF4-FFF2-40B4-BE49-F238E27FC236}">
                <a16:creationId xmlns:a16="http://schemas.microsoft.com/office/drawing/2014/main" id="{E1C54846-020C-4DA4-AF79-CC2A2DF67831}"/>
              </a:ext>
            </a:extLst>
          </p:cNvPr>
          <p:cNvPicPr>
            <a:picLocks noChangeAspect="1"/>
          </p:cNvPicPr>
          <p:nvPr/>
        </p:nvPicPr>
        <p:blipFill>
          <a:blip r:embed="rId11"/>
          <a:stretch>
            <a:fillRect/>
          </a:stretch>
        </p:blipFill>
        <p:spPr>
          <a:xfrm>
            <a:off x="4376549" y="55113"/>
            <a:ext cx="2646978" cy="1320987"/>
          </a:xfrm>
          <a:prstGeom prst="rect">
            <a:avLst/>
          </a:prstGeom>
          <a:ln>
            <a:noFill/>
          </a:ln>
          <a:effectLst>
            <a:softEdge rad="112500"/>
          </a:effectLst>
        </p:spPr>
      </p:pic>
      <p:pic>
        <p:nvPicPr>
          <p:cNvPr id="15" name="Picture 14">
            <a:extLst>
              <a:ext uri="{FF2B5EF4-FFF2-40B4-BE49-F238E27FC236}">
                <a16:creationId xmlns:a16="http://schemas.microsoft.com/office/drawing/2014/main" id="{01505658-2492-4747-9E46-E9B9D998A0F3}"/>
              </a:ext>
            </a:extLst>
          </p:cNvPr>
          <p:cNvPicPr>
            <a:picLocks noChangeAspect="1"/>
          </p:cNvPicPr>
          <p:nvPr/>
        </p:nvPicPr>
        <p:blipFill>
          <a:blip r:embed="rId8"/>
          <a:stretch>
            <a:fillRect/>
          </a:stretch>
        </p:blipFill>
        <p:spPr>
          <a:xfrm>
            <a:off x="7594069" y="-53788"/>
            <a:ext cx="2926822" cy="1433721"/>
          </a:xfrm>
          <a:prstGeom prst="rect">
            <a:avLst/>
          </a:prstGeom>
          <a:ln>
            <a:noFill/>
          </a:ln>
          <a:effectLst>
            <a:softEdge rad="112500"/>
          </a:effectLst>
        </p:spPr>
      </p:pic>
      <p:pic>
        <p:nvPicPr>
          <p:cNvPr id="16" name="Picture 15">
            <a:extLst>
              <a:ext uri="{FF2B5EF4-FFF2-40B4-BE49-F238E27FC236}">
                <a16:creationId xmlns:a16="http://schemas.microsoft.com/office/drawing/2014/main" id="{AB8E4770-8963-40C8-8449-AD05D4F55C28}"/>
              </a:ext>
            </a:extLst>
          </p:cNvPr>
          <p:cNvPicPr>
            <a:picLocks noChangeAspect="1"/>
          </p:cNvPicPr>
          <p:nvPr/>
        </p:nvPicPr>
        <p:blipFill>
          <a:blip r:embed="rId11"/>
          <a:stretch>
            <a:fillRect/>
          </a:stretch>
        </p:blipFill>
        <p:spPr>
          <a:xfrm>
            <a:off x="4376549" y="1325"/>
            <a:ext cx="2646978" cy="1320987"/>
          </a:xfrm>
          <a:prstGeom prst="rect">
            <a:avLst/>
          </a:prstGeom>
          <a:ln>
            <a:noFill/>
          </a:ln>
          <a:effectLst>
            <a:softEdge rad="112500"/>
          </a:effectLst>
        </p:spPr>
      </p:pic>
    </p:spTree>
    <p:extLst>
      <p:ext uri="{BB962C8B-B14F-4D97-AF65-F5344CB8AC3E}">
        <p14:creationId xmlns:p14="http://schemas.microsoft.com/office/powerpoint/2010/main" val="209470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B2B2">
            <a:alpha val="42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0E67-BDAF-4D2D-A6D9-389472F1DB13}"/>
              </a:ext>
            </a:extLst>
          </p:cNvPr>
          <p:cNvSpPr>
            <a:spLocks noGrp="1"/>
          </p:cNvSpPr>
          <p:nvPr>
            <p:ph type="title"/>
          </p:nvPr>
        </p:nvSpPr>
        <p:spPr>
          <a:xfrm>
            <a:off x="704209" y="361703"/>
            <a:ext cx="4509236" cy="1412506"/>
          </a:xfrm>
        </p:spPr>
        <p:txBody>
          <a:bodyPr vert="horz" lIns="91440" tIns="45720" rIns="91440" bIns="45720" rtlCol="0" anchor="ctr">
            <a:normAutofit/>
          </a:bodyPr>
          <a:lstStyle/>
          <a:p>
            <a:r>
              <a:rPr lang="en-US" sz="4000" kern="1200" dirty="0">
                <a:solidFill>
                  <a:srgbClr val="408080"/>
                </a:solidFill>
                <a:latin typeface="Endor" panose="04060704060E02020E02" pitchFamily="82" charset="0"/>
              </a:rPr>
              <a:t>Minigames</a:t>
            </a:r>
          </a:p>
        </p:txBody>
      </p:sp>
      <p:sp>
        <p:nvSpPr>
          <p:cNvPr id="5" name="TextBox 4">
            <a:extLst>
              <a:ext uri="{FF2B5EF4-FFF2-40B4-BE49-F238E27FC236}">
                <a16:creationId xmlns:a16="http://schemas.microsoft.com/office/drawing/2014/main" id="{7A1890FF-4889-47CB-AF8C-763C5F79C1B4}"/>
              </a:ext>
            </a:extLst>
          </p:cNvPr>
          <p:cNvSpPr txBox="1"/>
          <p:nvPr/>
        </p:nvSpPr>
        <p:spPr>
          <a:xfrm>
            <a:off x="720992" y="1941362"/>
            <a:ext cx="4492454" cy="2419097"/>
          </a:xfrm>
          <a:prstGeom prst="rect">
            <a:avLst/>
          </a:prstGeom>
        </p:spPr>
        <p:txBody>
          <a:bodyPr vert="horz" lIns="91440" tIns="45720" rIns="91440" bIns="45720" rtlCol="0" anchor="t">
            <a:normAutofit/>
          </a:bodyPr>
          <a:lstStyle/>
          <a:p>
            <a:pPr>
              <a:lnSpc>
                <a:spcPct val="90000"/>
              </a:lnSpc>
              <a:spcAft>
                <a:spcPts val="600"/>
              </a:spcAft>
            </a:pPr>
            <a:r>
              <a:rPr lang="en-US" dirty="0">
                <a:solidFill>
                  <a:srgbClr val="408080"/>
                </a:solidFill>
                <a:latin typeface="Bahnschrift" panose="020B0502040204020203" pitchFamily="34" charset="0"/>
              </a:rPr>
              <a:t>The player must acquire items hidden throughout the game, and use them to complete various tasks to progress through the levels. The game will end if the player fails in any of these tasks, and they will have to restart the level.</a:t>
            </a:r>
          </a:p>
        </p:txBody>
      </p:sp>
      <p:sp>
        <p:nvSpPr>
          <p:cNvPr id="13" name="Oval 12">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999AD5E-4C1D-4EEE-98E0-69960A587627}"/>
              </a:ext>
            </a:extLst>
          </p:cNvPr>
          <p:cNvPicPr>
            <a:picLocks noChangeAspect="1"/>
          </p:cNvPicPr>
          <p:nvPr/>
        </p:nvPicPr>
        <p:blipFill rotWithShape="1">
          <a:blip r:embed="rId2"/>
          <a:srcRect l="17891" r="28358" b="-1"/>
          <a:stretch/>
        </p:blipFill>
        <p:spPr>
          <a:xfrm>
            <a:off x="5714207"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15" name="Freeform: Shape 14">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C38910B-B4D0-4EF8-80A8-6D1258ECBF56}"/>
              </a:ext>
            </a:extLst>
          </p:cNvPr>
          <p:cNvPicPr>
            <a:picLocks noChangeAspect="1"/>
          </p:cNvPicPr>
          <p:nvPr/>
        </p:nvPicPr>
        <p:blipFill rotWithShape="1">
          <a:blip r:embed="rId3"/>
          <a:srcRect l="40294" r="15955" b="-3"/>
          <a:stretch/>
        </p:blipFill>
        <p:spPr>
          <a:xfrm>
            <a:off x="5886020" y="2715337"/>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7" name="Picture 6">
            <a:extLst>
              <a:ext uri="{FF2B5EF4-FFF2-40B4-BE49-F238E27FC236}">
                <a16:creationId xmlns:a16="http://schemas.microsoft.com/office/drawing/2014/main" id="{0FE041E2-2108-43A0-AB3E-289267433B5E}"/>
              </a:ext>
            </a:extLst>
          </p:cNvPr>
          <p:cNvPicPr>
            <a:picLocks noChangeAspect="1"/>
          </p:cNvPicPr>
          <p:nvPr/>
        </p:nvPicPr>
        <p:blipFill rotWithShape="1">
          <a:blip r:embed="rId4"/>
          <a:srcRect l="18187" r="21887" b="-1"/>
          <a:stretch/>
        </p:blipFill>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19" name="Freeform: Shape 18">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E8D461E-83F8-4F11-9AC0-51D8137F8B15}"/>
              </a:ext>
            </a:extLst>
          </p:cNvPr>
          <p:cNvPicPr>
            <a:picLocks noChangeAspect="1"/>
          </p:cNvPicPr>
          <p:nvPr/>
        </p:nvPicPr>
        <p:blipFill rotWithShape="1">
          <a:blip r:embed="rId5"/>
          <a:srcRect l="10033" r="6269" b="-2"/>
          <a:stretch/>
        </p:blipFill>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21" name="Freeform: Shape 20">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C29394A-9516-4B63-9FA0-B4EEE9E2B413}"/>
              </a:ext>
            </a:extLst>
          </p:cNvPr>
          <p:cNvPicPr>
            <a:picLocks noChangeAspect="1"/>
          </p:cNvPicPr>
          <p:nvPr/>
        </p:nvPicPr>
        <p:blipFill rotWithShape="1">
          <a:blip r:embed="rId6"/>
          <a:srcRect r="36166" b="4"/>
          <a:stretch/>
        </p:blipFill>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pic>
        <p:nvPicPr>
          <p:cNvPr id="14" name="Picture 13">
            <a:extLst>
              <a:ext uri="{FF2B5EF4-FFF2-40B4-BE49-F238E27FC236}">
                <a16:creationId xmlns:a16="http://schemas.microsoft.com/office/drawing/2014/main" id="{457071B9-4F95-456A-9A4C-DFBC3C7EFC57}"/>
              </a:ext>
            </a:extLst>
          </p:cNvPr>
          <p:cNvPicPr>
            <a:picLocks noChangeAspect="1"/>
          </p:cNvPicPr>
          <p:nvPr/>
        </p:nvPicPr>
        <p:blipFill rotWithShape="1">
          <a:blip r:embed="rId3"/>
          <a:srcRect l="40294" r="15955" b="-3"/>
          <a:stretch/>
        </p:blipFill>
        <p:spPr>
          <a:xfrm>
            <a:off x="5886020" y="2598796"/>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6" name="Picture 15">
            <a:extLst>
              <a:ext uri="{FF2B5EF4-FFF2-40B4-BE49-F238E27FC236}">
                <a16:creationId xmlns:a16="http://schemas.microsoft.com/office/drawing/2014/main" id="{409DCE3A-86D2-4140-AEF2-87F6851BEA6E}"/>
              </a:ext>
            </a:extLst>
          </p:cNvPr>
          <p:cNvPicPr>
            <a:picLocks noChangeAspect="1"/>
          </p:cNvPicPr>
          <p:nvPr/>
        </p:nvPicPr>
        <p:blipFill rotWithShape="1">
          <a:blip r:embed="rId4"/>
          <a:srcRect l="18187" r="21887" b="-1"/>
          <a:stretch/>
        </p:blipFill>
        <p:spPr>
          <a:xfrm>
            <a:off x="8278624" y="-116539"/>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Tree>
    <p:extLst>
      <p:ext uri="{BB962C8B-B14F-4D97-AF65-F5344CB8AC3E}">
        <p14:creationId xmlns:p14="http://schemas.microsoft.com/office/powerpoint/2010/main" val="8652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9B2B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B7891-16DD-4641-9008-CFBA36002008}"/>
              </a:ext>
            </a:extLst>
          </p:cNvPr>
          <p:cNvPicPr>
            <a:picLocks noChangeAspect="1"/>
          </p:cNvPicPr>
          <p:nvPr/>
        </p:nvPicPr>
        <p:blipFill rotWithShape="1">
          <a:blip r:embed="rId2">
            <a:alphaModFix/>
            <a:extLst/>
          </a:blip>
          <a:srcRect t="6585" r="-2" b="8544"/>
          <a:stretch/>
        </p:blipFill>
        <p:spPr>
          <a:xfrm>
            <a:off x="6083786" y="-168318"/>
            <a:ext cx="6261330" cy="3932313"/>
          </a:xfrm>
          <a:prstGeom prst="rect">
            <a:avLst/>
          </a:prstGeom>
          <a:effectLst>
            <a:softEdge rad="533400"/>
          </a:effectLst>
        </p:spPr>
      </p:pic>
      <p:pic>
        <p:nvPicPr>
          <p:cNvPr id="4" name="Picture 3">
            <a:extLst>
              <a:ext uri="{FF2B5EF4-FFF2-40B4-BE49-F238E27FC236}">
                <a16:creationId xmlns:a16="http://schemas.microsoft.com/office/drawing/2014/main" id="{01F97653-D17B-4505-A1C7-51FAB9C5F2D1}"/>
              </a:ext>
            </a:extLst>
          </p:cNvPr>
          <p:cNvPicPr>
            <a:picLocks noChangeAspect="1"/>
          </p:cNvPicPr>
          <p:nvPr/>
        </p:nvPicPr>
        <p:blipFill rotWithShape="1">
          <a:blip r:embed="rId3"/>
          <a:srcRect l="6927" r="9491"/>
          <a:stretch/>
        </p:blipFill>
        <p:spPr>
          <a:xfrm>
            <a:off x="6089904" y="2487168"/>
            <a:ext cx="6263640" cy="4215384"/>
          </a:xfrm>
          <a:prstGeom prst="rect">
            <a:avLst/>
          </a:prstGeom>
          <a:effectLst>
            <a:softEdge rad="533400"/>
          </a:effectLst>
        </p:spPr>
      </p:pic>
      <p:pic>
        <p:nvPicPr>
          <p:cNvPr id="10" name="Picture 9">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F11F55-5AB5-4041-A33D-7995B9A777FD}"/>
              </a:ext>
            </a:extLst>
          </p:cNvPr>
          <p:cNvSpPr>
            <a:spLocks noGrp="1"/>
          </p:cNvSpPr>
          <p:nvPr>
            <p:ph type="title"/>
          </p:nvPr>
        </p:nvSpPr>
        <p:spPr>
          <a:xfrm>
            <a:off x="796569" y="634701"/>
            <a:ext cx="4803636" cy="2034805"/>
          </a:xfrm>
        </p:spPr>
        <p:txBody>
          <a:bodyPr vert="horz" lIns="91440" tIns="45720" rIns="91440" bIns="45720" rtlCol="0" anchor="ctr">
            <a:normAutofit/>
          </a:bodyPr>
          <a:lstStyle/>
          <a:p>
            <a:r>
              <a:rPr lang="en-US" sz="5000" kern="1200" dirty="0">
                <a:solidFill>
                  <a:srgbClr val="408080"/>
                </a:solidFill>
                <a:latin typeface="Endor" panose="04060704060E02020E02" pitchFamily="82" charset="0"/>
              </a:rPr>
              <a:t>Menu and </a:t>
            </a:r>
            <a:br>
              <a:rPr lang="en-US" sz="5000" kern="1200" dirty="0">
                <a:solidFill>
                  <a:srgbClr val="408080"/>
                </a:solidFill>
                <a:latin typeface="Endor" panose="04060704060E02020E02" pitchFamily="82" charset="0"/>
              </a:rPr>
            </a:br>
            <a:r>
              <a:rPr lang="en-US" sz="5000" kern="1200" dirty="0">
                <a:solidFill>
                  <a:srgbClr val="408080"/>
                </a:solidFill>
                <a:latin typeface="Endor" panose="04060704060E02020E02" pitchFamily="82" charset="0"/>
              </a:rPr>
              <a:t>User Interface</a:t>
            </a:r>
          </a:p>
        </p:txBody>
      </p:sp>
      <p:sp>
        <p:nvSpPr>
          <p:cNvPr id="3" name="TextBox 2">
            <a:extLst>
              <a:ext uri="{FF2B5EF4-FFF2-40B4-BE49-F238E27FC236}">
                <a16:creationId xmlns:a16="http://schemas.microsoft.com/office/drawing/2014/main" id="{92CC2406-B108-4A77-9414-97FE8D615B5E}"/>
              </a:ext>
            </a:extLst>
          </p:cNvPr>
          <p:cNvSpPr txBox="1"/>
          <p:nvPr/>
        </p:nvSpPr>
        <p:spPr>
          <a:xfrm>
            <a:off x="804997" y="2272143"/>
            <a:ext cx="4803637" cy="3788830"/>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200" dirty="0">
                <a:solidFill>
                  <a:srgbClr val="408080"/>
                </a:solidFill>
                <a:latin typeface="Bahnschrift" panose="020B0502040204020203" pitchFamily="34" charset="0"/>
              </a:rPr>
              <a:t>House of Shadows features a menu driven UI system that allows the player to modify their in game options, view the various interactable mouse options in the tutorial, and start and load their save game files.</a:t>
            </a:r>
          </a:p>
          <a:p>
            <a:pPr indent="-228600">
              <a:lnSpc>
                <a:spcPct val="90000"/>
              </a:lnSpc>
              <a:spcAft>
                <a:spcPts val="600"/>
              </a:spcAft>
              <a:buFont typeface="Arial" panose="020B0604020202020204" pitchFamily="34" charset="0"/>
              <a:buChar char="•"/>
            </a:pPr>
            <a:r>
              <a:rPr lang="en-US" sz="2200" dirty="0">
                <a:solidFill>
                  <a:srgbClr val="408080"/>
                </a:solidFill>
                <a:latin typeface="Bahnschrift" panose="020B0502040204020203" pitchFamily="34" charset="0"/>
              </a:rPr>
              <a:t>It also features a Game Over system that allows the player to immediately re-attempt a failed scenario.</a:t>
            </a:r>
          </a:p>
        </p:txBody>
      </p:sp>
    </p:spTree>
    <p:extLst>
      <p:ext uri="{BB962C8B-B14F-4D97-AF65-F5344CB8AC3E}">
        <p14:creationId xmlns:p14="http://schemas.microsoft.com/office/powerpoint/2010/main" val="359444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A0C2-3F6E-4DA4-A3D2-DE8F34FFC775}"/>
              </a:ext>
            </a:extLst>
          </p:cNvPr>
          <p:cNvSpPr>
            <a:spLocks noGrp="1"/>
          </p:cNvSpPr>
          <p:nvPr>
            <p:ph type="title"/>
          </p:nvPr>
        </p:nvSpPr>
        <p:spPr/>
        <p:txBody>
          <a:bodyPr>
            <a:normAutofit/>
          </a:bodyPr>
          <a:lstStyle/>
          <a:p>
            <a:r>
              <a:rPr lang="en-US" sz="5500" dirty="0">
                <a:solidFill>
                  <a:srgbClr val="408080"/>
                </a:solidFill>
                <a:latin typeface="Endor" panose="04060704060E02020E02" pitchFamily="82" charset="0"/>
              </a:rPr>
              <a:t>Inventory</a:t>
            </a:r>
          </a:p>
        </p:txBody>
      </p:sp>
      <p:sp>
        <p:nvSpPr>
          <p:cNvPr id="4" name="TextBox 3">
            <a:extLst>
              <a:ext uri="{FF2B5EF4-FFF2-40B4-BE49-F238E27FC236}">
                <a16:creationId xmlns:a16="http://schemas.microsoft.com/office/drawing/2014/main" id="{215FF4DE-F019-4B19-917F-1C64375F14DA}"/>
              </a:ext>
            </a:extLst>
          </p:cNvPr>
          <p:cNvSpPr txBox="1"/>
          <p:nvPr/>
        </p:nvSpPr>
        <p:spPr>
          <a:xfrm>
            <a:off x="338681" y="2082684"/>
            <a:ext cx="4264090" cy="923330"/>
          </a:xfrm>
          <a:prstGeom prst="rect">
            <a:avLst/>
          </a:prstGeom>
          <a:noFill/>
        </p:spPr>
        <p:txBody>
          <a:bodyPr wrap="square" rtlCol="0">
            <a:spAutoFit/>
          </a:bodyPr>
          <a:lstStyle/>
          <a:p>
            <a:r>
              <a:rPr lang="en-US" dirty="0">
                <a:solidFill>
                  <a:srgbClr val="408080"/>
                </a:solidFill>
                <a:latin typeface="Bahnschrift" panose="020B0502040204020203" pitchFamily="34" charset="0"/>
              </a:rPr>
              <a:t>The player must acquire ten items to progress through all of the levels available in the game. </a:t>
            </a:r>
          </a:p>
        </p:txBody>
      </p:sp>
      <p:pic>
        <p:nvPicPr>
          <p:cNvPr id="6" name="Picture 5">
            <a:extLst>
              <a:ext uri="{FF2B5EF4-FFF2-40B4-BE49-F238E27FC236}">
                <a16:creationId xmlns:a16="http://schemas.microsoft.com/office/drawing/2014/main" id="{B55CCB1C-8B79-4139-96CD-2F42CF921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066" y="4039430"/>
            <a:ext cx="1286989" cy="1178996"/>
          </a:xfrm>
          <a:prstGeom prst="rect">
            <a:avLst/>
          </a:prstGeom>
        </p:spPr>
      </p:pic>
      <p:pic>
        <p:nvPicPr>
          <p:cNvPr id="8" name="Picture 7">
            <a:extLst>
              <a:ext uri="{FF2B5EF4-FFF2-40B4-BE49-F238E27FC236}">
                <a16:creationId xmlns:a16="http://schemas.microsoft.com/office/drawing/2014/main" id="{17EF8538-4E8C-496D-B209-B4E98EC20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122" y="4111010"/>
            <a:ext cx="1564351" cy="1325563"/>
          </a:xfrm>
          <a:prstGeom prst="rect">
            <a:avLst/>
          </a:prstGeom>
        </p:spPr>
      </p:pic>
      <p:pic>
        <p:nvPicPr>
          <p:cNvPr id="10" name="Picture 9">
            <a:extLst>
              <a:ext uri="{FF2B5EF4-FFF2-40B4-BE49-F238E27FC236}">
                <a16:creationId xmlns:a16="http://schemas.microsoft.com/office/drawing/2014/main" id="{FB3D37DB-B0DA-4347-A2D6-1D7E93C54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047" y="2684427"/>
            <a:ext cx="999931" cy="999931"/>
          </a:xfrm>
          <a:prstGeom prst="rect">
            <a:avLst/>
          </a:prstGeom>
        </p:spPr>
      </p:pic>
      <p:pic>
        <p:nvPicPr>
          <p:cNvPr id="12" name="Picture 11">
            <a:extLst>
              <a:ext uri="{FF2B5EF4-FFF2-40B4-BE49-F238E27FC236}">
                <a16:creationId xmlns:a16="http://schemas.microsoft.com/office/drawing/2014/main" id="{04317981-28EA-410A-A9AA-AADAF3FE3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884" y="2960589"/>
            <a:ext cx="1099623" cy="1150421"/>
          </a:xfrm>
          <a:prstGeom prst="rect">
            <a:avLst/>
          </a:prstGeom>
        </p:spPr>
      </p:pic>
      <p:pic>
        <p:nvPicPr>
          <p:cNvPr id="14" name="Picture 13">
            <a:extLst>
              <a:ext uri="{FF2B5EF4-FFF2-40B4-BE49-F238E27FC236}">
                <a16:creationId xmlns:a16="http://schemas.microsoft.com/office/drawing/2014/main" id="{4C4118D0-9509-4172-AA63-43056D6ED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9842" y="5614952"/>
            <a:ext cx="1419273" cy="1061498"/>
          </a:xfrm>
          <a:prstGeom prst="rect">
            <a:avLst/>
          </a:prstGeom>
        </p:spPr>
      </p:pic>
      <p:pic>
        <p:nvPicPr>
          <p:cNvPr id="16" name="Picture 15">
            <a:extLst>
              <a:ext uri="{FF2B5EF4-FFF2-40B4-BE49-F238E27FC236}">
                <a16:creationId xmlns:a16="http://schemas.microsoft.com/office/drawing/2014/main" id="{86CCCC4D-15D7-4B06-80D6-624B8E4BCC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756" y="5510394"/>
            <a:ext cx="1461573" cy="974382"/>
          </a:xfrm>
          <a:prstGeom prst="rect">
            <a:avLst/>
          </a:prstGeom>
        </p:spPr>
      </p:pic>
      <p:pic>
        <p:nvPicPr>
          <p:cNvPr id="18" name="Picture 17">
            <a:extLst>
              <a:ext uri="{FF2B5EF4-FFF2-40B4-BE49-F238E27FC236}">
                <a16:creationId xmlns:a16="http://schemas.microsoft.com/office/drawing/2014/main" id="{B019205D-9230-4BDB-9403-9EB1AD8460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5671" y="5408087"/>
            <a:ext cx="1177342" cy="1178996"/>
          </a:xfrm>
          <a:prstGeom prst="rect">
            <a:avLst/>
          </a:prstGeom>
        </p:spPr>
      </p:pic>
      <p:pic>
        <p:nvPicPr>
          <p:cNvPr id="22" name="Picture 21">
            <a:extLst>
              <a:ext uri="{FF2B5EF4-FFF2-40B4-BE49-F238E27FC236}">
                <a16:creationId xmlns:a16="http://schemas.microsoft.com/office/drawing/2014/main" id="{DA9D9D43-CF30-4290-BF0D-9D57738E30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0080" y="5676492"/>
            <a:ext cx="770962" cy="770962"/>
          </a:xfrm>
          <a:prstGeom prst="rect">
            <a:avLst/>
          </a:prstGeom>
        </p:spPr>
      </p:pic>
      <p:pic>
        <p:nvPicPr>
          <p:cNvPr id="24" name="Picture 23">
            <a:extLst>
              <a:ext uri="{FF2B5EF4-FFF2-40B4-BE49-F238E27FC236}">
                <a16:creationId xmlns:a16="http://schemas.microsoft.com/office/drawing/2014/main" id="{C88C7286-694A-45D7-8398-6B471A9F3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55884" y="4024348"/>
            <a:ext cx="1325563" cy="1325563"/>
          </a:xfrm>
          <a:prstGeom prst="rect">
            <a:avLst/>
          </a:prstGeom>
        </p:spPr>
      </p:pic>
      <p:pic>
        <p:nvPicPr>
          <p:cNvPr id="15" name="Picture 14">
            <a:extLst>
              <a:ext uri="{FF2B5EF4-FFF2-40B4-BE49-F238E27FC236}">
                <a16:creationId xmlns:a16="http://schemas.microsoft.com/office/drawing/2014/main" id="{C28AE5F9-45D2-4B9B-90D6-9AFC249287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715" y="3834882"/>
            <a:ext cx="1421985" cy="2015412"/>
          </a:xfrm>
          <a:prstGeom prst="rect">
            <a:avLst/>
          </a:prstGeom>
        </p:spPr>
      </p:pic>
      <p:pic>
        <p:nvPicPr>
          <p:cNvPr id="5" name="Picture 4">
            <a:extLst>
              <a:ext uri="{FF2B5EF4-FFF2-40B4-BE49-F238E27FC236}">
                <a16:creationId xmlns:a16="http://schemas.microsoft.com/office/drawing/2014/main" id="{46652E3A-6355-4E02-8590-6DE1764439D6}"/>
              </a:ext>
            </a:extLst>
          </p:cNvPr>
          <p:cNvPicPr>
            <a:picLocks noChangeAspect="1"/>
          </p:cNvPicPr>
          <p:nvPr/>
        </p:nvPicPr>
        <p:blipFill>
          <a:blip r:embed="rId12"/>
          <a:stretch>
            <a:fillRect/>
          </a:stretch>
        </p:blipFill>
        <p:spPr>
          <a:xfrm>
            <a:off x="8144760" y="1349076"/>
            <a:ext cx="3657600" cy="3600450"/>
          </a:xfrm>
          <a:prstGeom prst="rect">
            <a:avLst/>
          </a:prstGeom>
        </p:spPr>
      </p:pic>
      <p:pic>
        <p:nvPicPr>
          <p:cNvPr id="9" name="Picture 8">
            <a:extLst>
              <a:ext uri="{FF2B5EF4-FFF2-40B4-BE49-F238E27FC236}">
                <a16:creationId xmlns:a16="http://schemas.microsoft.com/office/drawing/2014/main" id="{3E2BA8D5-7AB0-405F-A56A-CEED6F89B9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18320" y="412923"/>
            <a:ext cx="1872306" cy="1872306"/>
          </a:xfrm>
          <a:prstGeom prst="rect">
            <a:avLst/>
          </a:prstGeom>
        </p:spPr>
      </p:pic>
      <p:sp>
        <p:nvSpPr>
          <p:cNvPr id="11" name="TextBox 10">
            <a:extLst>
              <a:ext uri="{FF2B5EF4-FFF2-40B4-BE49-F238E27FC236}">
                <a16:creationId xmlns:a16="http://schemas.microsoft.com/office/drawing/2014/main" id="{9E25A08B-BC50-4983-B70D-064EA1299351}"/>
              </a:ext>
            </a:extLst>
          </p:cNvPr>
          <p:cNvSpPr txBox="1"/>
          <p:nvPr/>
        </p:nvSpPr>
        <p:spPr>
          <a:xfrm>
            <a:off x="7869110" y="5177067"/>
            <a:ext cx="4208899" cy="1477328"/>
          </a:xfrm>
          <a:prstGeom prst="rect">
            <a:avLst/>
          </a:prstGeom>
          <a:noFill/>
        </p:spPr>
        <p:txBody>
          <a:bodyPr wrap="square" rtlCol="0">
            <a:spAutoFit/>
          </a:bodyPr>
          <a:lstStyle/>
          <a:p>
            <a:r>
              <a:rPr lang="en-US" dirty="0">
                <a:solidFill>
                  <a:srgbClr val="408080"/>
                </a:solidFill>
                <a:latin typeface="Bahnschrift" panose="020B0502040204020203" pitchFamily="34" charset="0"/>
              </a:rPr>
              <a:t>Once acquired the items will be viewable from the inventory screen, and often the player will be prompted to use the item, once they enter an area where it is necessary.</a:t>
            </a:r>
            <a:endParaRPr lang="en-US" dirty="0"/>
          </a:p>
        </p:txBody>
      </p:sp>
    </p:spTree>
    <p:extLst>
      <p:ext uri="{BB962C8B-B14F-4D97-AF65-F5344CB8AC3E}">
        <p14:creationId xmlns:p14="http://schemas.microsoft.com/office/powerpoint/2010/main" val="1308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lh3.googleusercontent.com/dMKGLzjSW5H4AZbhVV7qwAdj_abTGsj0VByMeJiIUnbuSd7lJTPcL6J1LWIgDGy7MkFHHdAm024xljnJM0NjkZhRj0OhGdAxVSd_dl5i3LdO6MylhhGUC8aOvul1e0B_z0N58IroJzk">
            <a:extLst>
              <a:ext uri="{FF2B5EF4-FFF2-40B4-BE49-F238E27FC236}">
                <a16:creationId xmlns:a16="http://schemas.microsoft.com/office/drawing/2014/main" id="{96098778-37ED-4D03-B821-81F4C9BEFDCB}"/>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2373" r="1" b="42124"/>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804998" y="580913"/>
            <a:ext cx="4803636" cy="1529196"/>
          </a:xfrm>
        </p:spPr>
        <p:txBody>
          <a:bodyPr>
            <a:normAutofit/>
          </a:bodyPr>
          <a:lstStyle/>
          <a:p>
            <a:r>
              <a:rPr lang="en-US" dirty="0">
                <a:solidFill>
                  <a:srgbClr val="408080"/>
                </a:solidFill>
                <a:latin typeface="Endor" panose="04060704060E02020E02" pitchFamily="82" charset="0"/>
              </a:rPr>
              <a:t>Nicholas </a:t>
            </a:r>
            <a:r>
              <a:rPr lang="en-US" dirty="0" err="1">
                <a:solidFill>
                  <a:srgbClr val="408080"/>
                </a:solidFill>
                <a:latin typeface="Endor" panose="04060704060E02020E02" pitchFamily="82" charset="0"/>
              </a:rPr>
              <a:t>Callender</a:t>
            </a:r>
            <a:endParaRPr lang="en-US" dirty="0">
              <a:solidFill>
                <a:srgbClr val="408080"/>
              </a:solidFill>
              <a:latin typeface="Endor" panose="04060704060E02020E02" pitchFamily="82" charset="0"/>
            </a:endParaRP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804997" y="2272143"/>
            <a:ext cx="4706803" cy="3788830"/>
          </a:xfrm>
        </p:spPr>
        <p:txBody>
          <a:bodyPr anchor="ctr">
            <a:normAutofit/>
          </a:bodyPr>
          <a:lstStyle/>
          <a:p>
            <a:r>
              <a:rPr lang="en-US" sz="2000" dirty="0">
                <a:solidFill>
                  <a:srgbClr val="408080"/>
                </a:solidFill>
                <a:latin typeface="Bahnschrift" panose="020B0502040204020203" pitchFamily="34" charset="0"/>
              </a:rPr>
              <a:t>Level Designer – Intro House / House Hallway / House Grounds / Kitchen</a:t>
            </a:r>
          </a:p>
          <a:p>
            <a:r>
              <a:rPr lang="en-US" sz="2000" dirty="0">
                <a:solidFill>
                  <a:srgbClr val="408080"/>
                </a:solidFill>
                <a:latin typeface="Bahnschrift" panose="020B0502040204020203" pitchFamily="34" charset="0"/>
              </a:rPr>
              <a:t>Texture Art</a:t>
            </a:r>
          </a:p>
          <a:p>
            <a:r>
              <a:rPr lang="en-US" sz="2000" dirty="0">
                <a:solidFill>
                  <a:srgbClr val="408080"/>
                </a:solidFill>
                <a:latin typeface="Bahnschrift" panose="020B0502040204020203" pitchFamily="34" charset="0"/>
              </a:rPr>
              <a:t>Material Art</a:t>
            </a:r>
          </a:p>
          <a:p>
            <a:r>
              <a:rPr lang="en-US" sz="2000" dirty="0">
                <a:solidFill>
                  <a:srgbClr val="408080"/>
                </a:solidFill>
                <a:latin typeface="Bahnschrift" panose="020B0502040204020203" pitchFamily="34" charset="0"/>
              </a:rPr>
              <a:t>Lighting Systems –Intro House/House Hallway</a:t>
            </a:r>
          </a:p>
          <a:p>
            <a:r>
              <a:rPr lang="en-US" sz="2000" dirty="0">
                <a:solidFill>
                  <a:srgbClr val="408080"/>
                </a:solidFill>
                <a:latin typeface="Bahnschrift" panose="020B0502040204020203" pitchFamily="34" charset="0"/>
              </a:rPr>
              <a:t>Level Scaling</a:t>
            </a:r>
          </a:p>
        </p:txBody>
      </p:sp>
      <p:sp>
        <p:nvSpPr>
          <p:cNvPr id="9" name="TextBox 8">
            <a:extLst>
              <a:ext uri="{FF2B5EF4-FFF2-40B4-BE49-F238E27FC236}">
                <a16:creationId xmlns:a16="http://schemas.microsoft.com/office/drawing/2014/main" id="{BB1254F9-C3BB-40C7-A291-984EA044BA8E}"/>
              </a:ext>
            </a:extLst>
          </p:cNvPr>
          <p:cNvSpPr txBox="1"/>
          <p:nvPr/>
        </p:nvSpPr>
        <p:spPr>
          <a:xfrm>
            <a:off x="1487020" y="1625812"/>
            <a:ext cx="3439592"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Lead Artist / Level Designer</a:t>
            </a:r>
          </a:p>
          <a:p>
            <a:endParaRPr lang="en-US" dirty="0"/>
          </a:p>
        </p:txBody>
      </p:sp>
    </p:spTree>
    <p:extLst>
      <p:ext uri="{BB962C8B-B14F-4D97-AF65-F5344CB8AC3E}">
        <p14:creationId xmlns:p14="http://schemas.microsoft.com/office/powerpoint/2010/main" val="100860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8B2576-6491-47C2-998B-AD11A617D36D}"/>
              </a:ext>
            </a:extLst>
          </p:cNvPr>
          <p:cNvPicPr>
            <a:picLocks noChangeAspect="1"/>
          </p:cNvPicPr>
          <p:nvPr/>
        </p:nvPicPr>
        <p:blipFill rotWithShape="1">
          <a:blip r:embed="rId2">
            <a:alphaModFix/>
            <a:extLst/>
          </a:blip>
          <a:srcRect b="16341"/>
          <a:stretch/>
        </p:blipFill>
        <p:spPr>
          <a:xfrm>
            <a:off x="6492240" y="0"/>
            <a:ext cx="6394152" cy="6857990"/>
          </a:xfrm>
          <a:prstGeom prst="rect">
            <a:avLst/>
          </a:prstGeom>
        </p:spPr>
      </p:pic>
      <p:pic>
        <p:nvPicPr>
          <p:cNvPr id="13" name="Picture 1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804998" y="798445"/>
            <a:ext cx="4803636" cy="1311664"/>
          </a:xfrm>
        </p:spPr>
        <p:txBody>
          <a:bodyPr>
            <a:normAutofit/>
          </a:bodyPr>
          <a:lstStyle/>
          <a:p>
            <a:r>
              <a:rPr lang="en-US" dirty="0">
                <a:solidFill>
                  <a:srgbClr val="408080"/>
                </a:solidFill>
                <a:latin typeface="Endor" panose="04060704060E02020E02" pitchFamily="82" charset="0"/>
              </a:rPr>
              <a:t>Steven </a:t>
            </a:r>
            <a:r>
              <a:rPr lang="en-US" dirty="0" err="1">
                <a:solidFill>
                  <a:srgbClr val="408080"/>
                </a:solidFill>
                <a:latin typeface="Endor" panose="04060704060E02020E02" pitchFamily="82" charset="0"/>
              </a:rPr>
              <a:t>Chamale</a:t>
            </a:r>
            <a:endParaRPr lang="en-US" dirty="0">
              <a:solidFill>
                <a:srgbClr val="408080"/>
              </a:solidFill>
              <a:latin typeface="Endor" panose="04060704060E02020E02" pitchFamily="82" charset="0"/>
            </a:endParaRPr>
          </a:p>
        </p:txBody>
      </p: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804997" y="2272143"/>
            <a:ext cx="4706803" cy="3788830"/>
          </a:xfrm>
        </p:spPr>
        <p:txBody>
          <a:bodyPr anchor="ctr">
            <a:normAutofit/>
          </a:bodyPr>
          <a:lstStyle/>
          <a:p>
            <a:r>
              <a:rPr lang="en-US" sz="2000" dirty="0">
                <a:solidFill>
                  <a:srgbClr val="408080"/>
                </a:solidFill>
                <a:latin typeface="Bahnschrift" panose="020B0502040204020203" pitchFamily="34" charset="0"/>
              </a:rPr>
              <a:t>Artificial Intelligence State Machines – Mouse and Spectral Dog</a:t>
            </a:r>
          </a:p>
          <a:p>
            <a:r>
              <a:rPr lang="en-US" sz="2000" dirty="0">
                <a:solidFill>
                  <a:srgbClr val="408080"/>
                </a:solidFill>
                <a:latin typeface="Bahnschrift" panose="020B0502040204020203" pitchFamily="34" charset="0"/>
              </a:rPr>
              <a:t>Mouse Mini Game Design and Implementation</a:t>
            </a:r>
          </a:p>
          <a:p>
            <a:r>
              <a:rPr lang="en-US" sz="2000" dirty="0">
                <a:solidFill>
                  <a:srgbClr val="408080"/>
                </a:solidFill>
                <a:latin typeface="Bahnschrift" panose="020B0502040204020203" pitchFamily="34" charset="0"/>
              </a:rPr>
              <a:t>Level </a:t>
            </a:r>
            <a:r>
              <a:rPr lang="en-US" sz="2000">
                <a:solidFill>
                  <a:srgbClr val="408080"/>
                </a:solidFill>
                <a:latin typeface="Bahnschrift" panose="020B0502040204020203" pitchFamily="34" charset="0"/>
              </a:rPr>
              <a:t>Design – Kitchen / Mouse Game</a:t>
            </a:r>
            <a:endParaRPr lang="en-US" sz="2000" dirty="0">
              <a:solidFill>
                <a:srgbClr val="408080"/>
              </a:solidFill>
              <a:latin typeface="Bahnschrift" panose="020B0502040204020203" pitchFamily="34" charset="0"/>
            </a:endParaRPr>
          </a:p>
          <a:p>
            <a:r>
              <a:rPr lang="en-US" sz="2000" dirty="0">
                <a:solidFill>
                  <a:srgbClr val="408080"/>
                </a:solidFill>
                <a:latin typeface="Bahnschrift" panose="020B0502040204020203" pitchFamily="34" charset="0"/>
              </a:rPr>
              <a:t>Hedge Maze Chase Intelligence</a:t>
            </a:r>
          </a:p>
          <a:p>
            <a:r>
              <a:rPr lang="en-US" sz="2000" dirty="0">
                <a:solidFill>
                  <a:srgbClr val="408080"/>
                </a:solidFill>
                <a:latin typeface="Bahnschrift" panose="020B0502040204020203" pitchFamily="34" charset="0"/>
              </a:rPr>
              <a:t>Animations – Mouse and Spectral Dog</a:t>
            </a:r>
          </a:p>
        </p:txBody>
      </p:sp>
      <p:sp>
        <p:nvSpPr>
          <p:cNvPr id="10" name="TextBox 9">
            <a:extLst>
              <a:ext uri="{FF2B5EF4-FFF2-40B4-BE49-F238E27FC236}">
                <a16:creationId xmlns:a16="http://schemas.microsoft.com/office/drawing/2014/main" id="{671626D7-7320-4694-824E-3D680B0EBEF7}"/>
              </a:ext>
            </a:extLst>
          </p:cNvPr>
          <p:cNvSpPr txBox="1"/>
          <p:nvPr/>
        </p:nvSpPr>
        <p:spPr>
          <a:xfrm>
            <a:off x="1132210" y="1786943"/>
            <a:ext cx="3246540" cy="646331"/>
          </a:xfrm>
          <a:prstGeom prst="rect">
            <a:avLst/>
          </a:prstGeom>
          <a:noFill/>
        </p:spPr>
        <p:txBody>
          <a:bodyPr wrap="square" rtlCol="0">
            <a:spAutoFit/>
          </a:bodyPr>
          <a:lstStyle/>
          <a:p>
            <a:r>
              <a:rPr lang="en-US" dirty="0">
                <a:solidFill>
                  <a:srgbClr val="408080"/>
                </a:solidFill>
                <a:latin typeface="Bahnschrift" panose="020B0502040204020203" pitchFamily="34" charset="0"/>
              </a:rPr>
              <a:t>Artificial Intelligence Manager</a:t>
            </a:r>
          </a:p>
          <a:p>
            <a:endParaRPr lang="en-US" dirty="0"/>
          </a:p>
        </p:txBody>
      </p:sp>
    </p:spTree>
    <p:extLst>
      <p:ext uri="{BB962C8B-B14F-4D97-AF65-F5344CB8AC3E}">
        <p14:creationId xmlns:p14="http://schemas.microsoft.com/office/powerpoint/2010/main" val="95492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484</Words>
  <Application>Microsoft Office PowerPoint</Application>
  <PresentationFormat>Widescreen</PresentationFormat>
  <Paragraphs>57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Bahnschrift</vt:lpstr>
      <vt:lpstr>Calibri</vt:lpstr>
      <vt:lpstr>Calibri Light</vt:lpstr>
      <vt:lpstr>Chiller</vt:lpstr>
      <vt:lpstr>Endor</vt:lpstr>
      <vt:lpstr>Office Theme</vt:lpstr>
      <vt:lpstr>House of Shadows</vt:lpstr>
      <vt:lpstr>What is House of Shadows?</vt:lpstr>
      <vt:lpstr>Begin by Choosing Your Character</vt:lpstr>
      <vt:lpstr>The House</vt:lpstr>
      <vt:lpstr>Minigames</vt:lpstr>
      <vt:lpstr>Menu and  User Interface</vt:lpstr>
      <vt:lpstr>Inventory</vt:lpstr>
      <vt:lpstr>Nicholas Callender</vt:lpstr>
      <vt:lpstr>Steven Chamale</vt:lpstr>
      <vt:lpstr>Justin Masters</vt:lpstr>
      <vt:lpstr>Laurel Tyndall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of Shadows</dc:title>
  <dc:creator>Laurel Tyndall</dc:creator>
  <cp:lastModifiedBy>Laurel Tyndall</cp:lastModifiedBy>
  <cp:revision>4</cp:revision>
  <dcterms:created xsi:type="dcterms:W3CDTF">2019-04-17T16:38:11Z</dcterms:created>
  <dcterms:modified xsi:type="dcterms:W3CDTF">2019-04-17T17:01:11Z</dcterms:modified>
</cp:coreProperties>
</file>